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5055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24" autoAdjust="0"/>
    <p:restoredTop sz="94660"/>
  </p:normalViewPr>
  <p:slideViewPr>
    <p:cSldViewPr snapToGrid="0">
      <p:cViewPr varScale="1">
        <p:scale>
          <a:sx n="88" d="100"/>
          <a:sy n="88" d="100"/>
        </p:scale>
        <p:origin x="67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9415B-F645-448B-9BB9-1A94DA552BE3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214B2-CC91-4D59-9A3B-1B7A991E46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384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9415B-F645-448B-9BB9-1A94DA552BE3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214B2-CC91-4D59-9A3B-1B7A991E46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426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9415B-F645-448B-9BB9-1A94DA552BE3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214B2-CC91-4D59-9A3B-1B7A991E46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4633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9415B-F645-448B-9BB9-1A94DA552BE3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214B2-CC91-4D59-9A3B-1B7A991E46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94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9415B-F645-448B-9BB9-1A94DA552BE3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214B2-CC91-4D59-9A3B-1B7A991E46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4708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9415B-F645-448B-9BB9-1A94DA552BE3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214B2-CC91-4D59-9A3B-1B7A991E46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361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9415B-F645-448B-9BB9-1A94DA552BE3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214B2-CC91-4D59-9A3B-1B7A991E46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639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9415B-F645-448B-9BB9-1A94DA552BE3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214B2-CC91-4D59-9A3B-1B7A991E46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893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9415B-F645-448B-9BB9-1A94DA552BE3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214B2-CC91-4D59-9A3B-1B7A991E46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1203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9415B-F645-448B-9BB9-1A94DA552BE3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214B2-CC91-4D59-9A3B-1B7A991E46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7608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9415B-F645-448B-9BB9-1A94DA552BE3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214B2-CC91-4D59-9A3B-1B7A991E46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230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9415B-F645-448B-9BB9-1A94DA552BE3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214B2-CC91-4D59-9A3B-1B7A991E46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226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730068"/>
              </p:ext>
            </p:extLst>
          </p:nvPr>
        </p:nvGraphicFramePr>
        <p:xfrm>
          <a:off x="264000" y="347515"/>
          <a:ext cx="11761224" cy="5820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8371">
                  <a:extLst>
                    <a:ext uri="{9D8B030D-6E8A-4147-A177-3AD203B41FA5}">
                      <a16:colId xmlns:a16="http://schemas.microsoft.com/office/drawing/2014/main" val="291374626"/>
                    </a:ext>
                  </a:extLst>
                </a:gridCol>
                <a:gridCol w="1758371">
                  <a:extLst>
                    <a:ext uri="{9D8B030D-6E8A-4147-A177-3AD203B41FA5}">
                      <a16:colId xmlns:a16="http://schemas.microsoft.com/office/drawing/2014/main" val="73152882"/>
                    </a:ext>
                  </a:extLst>
                </a:gridCol>
                <a:gridCol w="2243064">
                  <a:extLst>
                    <a:ext uri="{9D8B030D-6E8A-4147-A177-3AD203B41FA5}">
                      <a16:colId xmlns:a16="http://schemas.microsoft.com/office/drawing/2014/main" val="3011816279"/>
                    </a:ext>
                  </a:extLst>
                </a:gridCol>
                <a:gridCol w="1118866">
                  <a:extLst>
                    <a:ext uri="{9D8B030D-6E8A-4147-A177-3AD203B41FA5}">
                      <a16:colId xmlns:a16="http://schemas.microsoft.com/office/drawing/2014/main" val="762124059"/>
                    </a:ext>
                  </a:extLst>
                </a:gridCol>
                <a:gridCol w="1233577">
                  <a:extLst>
                    <a:ext uri="{9D8B030D-6E8A-4147-A177-3AD203B41FA5}">
                      <a16:colId xmlns:a16="http://schemas.microsoft.com/office/drawing/2014/main" val="3321454071"/>
                    </a:ext>
                  </a:extLst>
                </a:gridCol>
                <a:gridCol w="1138687">
                  <a:extLst>
                    <a:ext uri="{9D8B030D-6E8A-4147-A177-3AD203B41FA5}">
                      <a16:colId xmlns:a16="http://schemas.microsoft.com/office/drawing/2014/main" val="3530103623"/>
                    </a:ext>
                  </a:extLst>
                </a:gridCol>
                <a:gridCol w="2510288">
                  <a:extLst>
                    <a:ext uri="{9D8B030D-6E8A-4147-A177-3AD203B41FA5}">
                      <a16:colId xmlns:a16="http://schemas.microsoft.com/office/drawing/2014/main" val="1456874858"/>
                    </a:ext>
                  </a:extLst>
                </a:gridCol>
              </a:tblGrid>
              <a:tr h="3616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Montserrat" panose="00000500000000000000" pitchFamily="2" charset="-52"/>
                        </a:rPr>
                        <a:t>Продукт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Montserrat" panose="00000500000000000000" pitchFamily="2" charset="-52"/>
                        </a:rPr>
                        <a:t>Вид недвижимости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Montserrat" panose="00000500000000000000" pitchFamily="2" charset="-52"/>
                        </a:rPr>
                        <a:t>ПВ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Montserrat" panose="00000500000000000000" pitchFamily="2" charset="-52"/>
                        </a:rPr>
                        <a:t>Ставка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Montserrat" panose="00000500000000000000" pitchFamily="2" charset="-52"/>
                        </a:rPr>
                        <a:t>Min</a:t>
                      </a:r>
                    </a:p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Montserrat" panose="00000500000000000000" pitchFamily="2" charset="-52"/>
                        </a:rPr>
                        <a:t>Ставка</a:t>
                      </a:r>
                      <a:endParaRPr lang="ru-RU" sz="11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Montserrat" panose="00000500000000000000" pitchFamily="2" charset="-52"/>
                        </a:rPr>
                        <a:t>Страхование жизни</a:t>
                      </a:r>
                      <a:endParaRPr lang="ru-RU" sz="11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Montserrat" panose="00000500000000000000" pitchFamily="2" charset="-52"/>
                        </a:rPr>
                        <a:t>Скидки к ставке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6703280"/>
                  </a:ext>
                </a:extLst>
              </a:tr>
              <a:tr h="1416531"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 smtClean="0">
                        <a:solidFill>
                          <a:schemeClr val="tx1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-52"/>
                        </a:rPr>
                        <a:t>Первичный</a:t>
                      </a:r>
                      <a:r>
                        <a:rPr lang="en-US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-52"/>
                        </a:rPr>
                        <a:t> </a:t>
                      </a:r>
                      <a:r>
                        <a:rPr lang="ru-RU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-52"/>
                        </a:rPr>
                        <a:t>рынок, 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-52"/>
                        </a:rPr>
                        <a:t>Вторичный рынок,</a:t>
                      </a:r>
                      <a:r>
                        <a:rPr lang="ru-RU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-52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-52"/>
                        </a:rPr>
                        <a:t>Рефинансирование</a:t>
                      </a:r>
                    </a:p>
                    <a:p>
                      <a:pPr algn="ctr" fontAlgn="ctr"/>
                      <a:endParaRPr lang="ru-RU" sz="800" b="0" i="0" u="none" strike="noStrike" dirty="0" smtClean="0">
                        <a:solidFill>
                          <a:schemeClr val="tx1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Квартира,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Апартаменты,</a:t>
                      </a:r>
                    </a:p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Дом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с ЗУ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</a:rPr>
                        <a:t>15%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- квартира, апартаменты </a:t>
                      </a:r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(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вторичный рынок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)</a:t>
                      </a:r>
                    </a:p>
                    <a:p>
                      <a:pPr algn="ctr" fontAlgn="ctr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kern="1200" dirty="0" smtClean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15% </a:t>
                      </a:r>
                      <a:r>
                        <a:rPr lang="ru-RU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8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квартира, апартаменты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(первичный рынок - только по ДКП и акции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«Правильная ипотека»)</a:t>
                      </a:r>
                    </a:p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/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</a:br>
                      <a:r>
                        <a:rPr lang="ru-RU" sz="800" b="1" i="0" u="none" strike="noStrike" kern="1200" dirty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20</a:t>
                      </a:r>
                      <a:r>
                        <a:rPr lang="ru-RU" sz="800" b="1" i="0" u="none" strike="noStrike" kern="1200" dirty="0" smtClean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% </a:t>
                      </a:r>
                      <a:r>
                        <a:rPr lang="ru-RU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8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квартира, апартаменты </a:t>
                      </a:r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(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первичный рынок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)</a:t>
                      </a:r>
                    </a:p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/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</a:br>
                      <a:r>
                        <a:rPr lang="ru-RU" sz="800" b="1" i="0" u="none" strike="noStrike" dirty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</a:rPr>
                        <a:t>3</a:t>
                      </a:r>
                      <a:r>
                        <a:rPr lang="ru-RU" sz="800" b="1" i="0" u="none" strike="noStrike" dirty="0" smtClean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</a:rPr>
                        <a:t>0</a:t>
                      </a:r>
                      <a:r>
                        <a:rPr lang="ru-RU" sz="800" b="1" i="0" u="none" strike="noStrike" dirty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</a:rPr>
                        <a:t>%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- дом с ЗУ (вторичный рынок)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dirty="0" smtClean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</a:rPr>
                        <a:t>2</a:t>
                      </a:r>
                      <a:r>
                        <a:rPr lang="ru-RU" sz="800" b="1" i="0" u="none" strike="noStrike" dirty="0" smtClean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</a:rPr>
                        <a:t>7</a:t>
                      </a:r>
                      <a:r>
                        <a:rPr lang="en-US" sz="800" b="1" i="0" u="none" strike="noStrike" dirty="0" smtClean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</a:rPr>
                        <a:t>,4</a:t>
                      </a:r>
                      <a:r>
                        <a:rPr lang="ru-RU" sz="800" b="1" i="0" u="none" strike="noStrike" dirty="0" smtClean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</a:rPr>
                        <a:t>9% </a:t>
                      </a:r>
                      <a:r>
                        <a:rPr lang="ru-RU" sz="800" b="1" i="0" u="none" strike="noStrike" baseline="40000" dirty="0" smtClean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</a:rPr>
                        <a:t>1</a:t>
                      </a:r>
                      <a:endParaRPr lang="ru-RU" sz="800" b="1" i="0" u="none" strike="noStrike" dirty="0" smtClean="0">
                        <a:solidFill>
                          <a:srgbClr val="FF505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dirty="0" smtClean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</a:rPr>
                        <a:t>1</a:t>
                      </a:r>
                      <a:r>
                        <a:rPr lang="ru-RU" sz="800" b="1" i="0" u="none" strike="noStrike" dirty="0" smtClean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</a:rPr>
                        <a:t>4,</a:t>
                      </a:r>
                      <a:r>
                        <a:rPr lang="en-US" sz="800" b="1" i="0" u="none" strike="noStrike" dirty="0" smtClean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</a:rPr>
                        <a:t>99%</a:t>
                      </a:r>
                      <a:endParaRPr lang="ru-RU" sz="800" b="1" i="0" u="none" strike="noStrike" dirty="0" smtClean="0">
                        <a:solidFill>
                          <a:srgbClr val="FF505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dirty="0" smtClean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</a:rPr>
                        <a:t>0,5%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Зарплатный клиент </a:t>
                      </a:r>
                      <a:r>
                        <a:rPr lang="ru-RU" sz="800" b="1" i="0" u="none" strike="noStrike" dirty="0" smtClean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</a:rPr>
                        <a:t>- 0,5</a:t>
                      </a:r>
                      <a:r>
                        <a:rPr lang="ru-RU" sz="800" b="1" i="0" u="none" strike="noStrike" dirty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</a:rPr>
                        <a:t>%</a:t>
                      </a:r>
                      <a:r>
                        <a:rPr lang="ru-RU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-52"/>
                        </a:rPr>
                        <a:t/>
                      </a:r>
                      <a:br>
                        <a:rPr lang="ru-RU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-52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/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</a:br>
                      <a:r>
                        <a:rPr lang="ru-RU" sz="8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Montserrat" panose="00000500000000000000" pitchFamily="2" charset="-52"/>
                        </a:rPr>
                        <a:t>Опции снижения ставки</a:t>
                      </a:r>
                      <a:r>
                        <a:rPr lang="ru-RU" sz="800" b="0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Montserrat" panose="00000500000000000000" pitchFamily="2" charset="-52"/>
                        </a:rPr>
                        <a:t>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/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(включение в сумму кредита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):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/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</a:b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10% от суммы кредита </a:t>
                      </a:r>
                      <a:r>
                        <a:rPr lang="ru-RU" sz="800" b="1" i="0" u="none" strike="noStrike" kern="1200" dirty="0" smtClean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– 5%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/>
                      </a:r>
                      <a:b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</a:b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17% от суммы кредита </a:t>
                      </a:r>
                      <a:r>
                        <a:rPr lang="ru-RU" sz="800" b="1" i="0" u="none" strike="noStrike" kern="1200" dirty="0" smtClean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– 8,50%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/>
                      </a:r>
                      <a:b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</a:b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21% от суммы кредита </a:t>
                      </a:r>
                      <a:r>
                        <a:rPr lang="ru-RU" sz="800" b="1" i="0" u="none" strike="noStrike" dirty="0" smtClean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</a:rPr>
                        <a:t>– 10,50%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26% от суммы кредита </a:t>
                      </a:r>
                      <a:r>
                        <a:rPr lang="ru-RU" sz="800" b="1" i="0" u="none" strike="noStrike" dirty="0" smtClean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</a:rPr>
                        <a:t>– 12,50%</a:t>
                      </a:r>
                      <a:endParaRPr lang="ru-RU" sz="800" b="1" i="0" u="none" strike="noStrike" kern="1200" dirty="0" smtClean="0">
                        <a:solidFill>
                          <a:srgbClr val="FF5050"/>
                        </a:solidFill>
                        <a:effectLst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243842"/>
                  </a:ext>
                </a:extLst>
              </a:tr>
              <a:tr h="548532"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 smtClean="0">
                        <a:solidFill>
                          <a:schemeClr val="tx1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-52"/>
                        </a:rPr>
                        <a:t>Первичный</a:t>
                      </a:r>
                      <a:r>
                        <a:rPr lang="en-US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-52"/>
                        </a:rPr>
                        <a:t> </a:t>
                      </a:r>
                      <a:r>
                        <a:rPr lang="ru-RU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-52"/>
                        </a:rPr>
                        <a:t>рынок, 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-52"/>
                        </a:rPr>
                        <a:t>Вторичный рынок,</a:t>
                      </a:r>
                      <a:r>
                        <a:rPr lang="ru-RU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-52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-52"/>
                        </a:rPr>
                        <a:t>Рефинансирование</a:t>
                      </a:r>
                    </a:p>
                    <a:p>
                      <a:pPr algn="ctr" fontAlgn="ctr"/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Коммерческая ипотека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</a:rPr>
                        <a:t>30%</a:t>
                      </a:r>
                      <a:endParaRPr lang="ru-RU" sz="800" b="1" i="0" u="none" strike="noStrike" dirty="0">
                        <a:solidFill>
                          <a:srgbClr val="FF505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</a:rPr>
                        <a:t>27,99%</a:t>
                      </a:r>
                      <a:endParaRPr lang="ru-RU" sz="800" b="1" i="0" u="none" strike="noStrike" dirty="0">
                        <a:solidFill>
                          <a:srgbClr val="FF505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</a:rPr>
                        <a:t>15,49%</a:t>
                      </a:r>
                      <a:endParaRPr lang="ru-RU" sz="800" b="1" i="0" u="none" strike="noStrike" dirty="0">
                        <a:solidFill>
                          <a:srgbClr val="FF505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</a:rPr>
                        <a:t>0,5%</a:t>
                      </a:r>
                      <a:endParaRPr lang="ru-RU" sz="800" b="1" i="0" u="none" strike="noStrike" dirty="0">
                        <a:solidFill>
                          <a:srgbClr val="FF505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9361096"/>
                  </a:ext>
                </a:extLst>
              </a:tr>
              <a:tr h="4056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IT-</a:t>
                      </a:r>
                      <a:r>
                        <a:rPr lang="ru-RU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Ипотека</a:t>
                      </a:r>
                      <a:endParaRPr lang="ru-RU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Квартира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dirty="0" smtClean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</a:rPr>
                        <a:t>25,01%</a:t>
                      </a:r>
                      <a:endParaRPr lang="ru-RU" sz="800" b="1" i="0" u="none" strike="noStrike" kern="1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dirty="0" smtClean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</a:rPr>
                        <a:t>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dirty="0" smtClean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</a:rPr>
                        <a:t>3,90%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dirty="0" smtClean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</a:rPr>
                        <a:t>0,5%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Доступно при применении опций</a:t>
                      </a:r>
                    </a:p>
                    <a:p>
                      <a:pPr algn="ctr" fontAlgn="ctr"/>
                      <a:r>
                        <a:rPr lang="ru-RU" sz="800" b="1" i="0" u="none" strike="noStrike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 (на выбор):</a:t>
                      </a:r>
                    </a:p>
                    <a:p>
                      <a:pPr algn="ctr" fontAlgn="ctr"/>
                      <a:endParaRPr lang="ru-RU" sz="800" b="1" i="0" u="none" strike="noStrike" kern="1200" dirty="0" smtClean="0">
                        <a:solidFill>
                          <a:srgbClr val="FF5050"/>
                        </a:solidFill>
                        <a:effectLst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  <a:p>
                      <a:pPr algn="ctr" fontAlgn="ctr"/>
                      <a:r>
                        <a:rPr lang="ru-RU" sz="800" b="1" i="0" u="none" strike="noStrike" kern="1200" dirty="0" smtClean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Субсидированная ставка</a:t>
                      </a:r>
                    </a:p>
                    <a:p>
                      <a:pPr algn="ctr" fontAlgn="ctr"/>
                      <a:endParaRPr lang="ru-RU" sz="800" b="1" i="0" u="none" strike="noStrike" kern="1200" dirty="0" smtClean="0">
                        <a:solidFill>
                          <a:srgbClr val="FF5050"/>
                        </a:solidFill>
                        <a:effectLst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ru-RU" sz="800" b="1" i="0" u="none" strike="noStrike" kern="1200" dirty="0" smtClean="0">
                        <a:solidFill>
                          <a:srgbClr val="FF5050"/>
                        </a:solidFill>
                        <a:effectLst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kern="1200" dirty="0" smtClean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Берем проценты на себя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kern="1200" dirty="0" smtClean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(для «Семейная ипотека» и «Дальневосточная»)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1" i="0" u="none" strike="noStrike" kern="1200" dirty="0" smtClean="0">
                        <a:solidFill>
                          <a:srgbClr val="FF5050"/>
                        </a:solidFill>
                        <a:effectLst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kern="1200" dirty="0" err="1" smtClean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Комбо</a:t>
                      </a:r>
                      <a:r>
                        <a:rPr lang="ru-RU" sz="800" b="1" i="0" u="none" strike="noStrike" kern="1200" dirty="0" smtClean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 ипотека</a:t>
                      </a:r>
                    </a:p>
                    <a:p>
                      <a:pPr algn="ctr" fontAlgn="ctr"/>
                      <a:r>
                        <a:rPr lang="ru-RU" sz="800" b="1" i="0" u="none" strike="noStrike" kern="1200" dirty="0" smtClean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  (только для «Семейная ипотека»)</a:t>
                      </a:r>
                    </a:p>
                    <a:p>
                      <a:pPr algn="ctr" fontAlgn="ctr"/>
                      <a:endParaRPr lang="ru-RU" sz="800" b="1" i="0" u="none" strike="noStrike" kern="1200" dirty="0" smtClean="0">
                        <a:solidFill>
                          <a:srgbClr val="FF5050"/>
                        </a:solidFill>
                        <a:effectLst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2145364"/>
                  </a:ext>
                </a:extLst>
              </a:tr>
              <a:tr h="4056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Семейная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ипотека</a:t>
                      </a:r>
                      <a:endParaRPr lang="ru-RU" sz="800" b="0" i="0" u="none" strike="noStrike" dirty="0">
                        <a:solidFill>
                          <a:srgbClr val="FF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Квартира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1" i="0" u="none" strike="noStrike" kern="1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dirty="0" smtClean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</a:rPr>
                        <a:t>5,99%</a:t>
                      </a:r>
                      <a:r>
                        <a:rPr lang="ru-RU" sz="800" b="1" i="0" u="none" strike="noStrike" baseline="0" dirty="0" smtClean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</a:rPr>
                        <a:t> </a:t>
                      </a:r>
                      <a:endParaRPr lang="ru-RU" sz="800" b="1" i="0" u="none" strike="noStrike" dirty="0" smtClean="0">
                        <a:solidFill>
                          <a:srgbClr val="FF505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1" i="0" u="none" strike="noStrike" dirty="0" smtClean="0">
                        <a:solidFill>
                          <a:srgbClr val="FF505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1" i="0" u="none" strike="noStrike" dirty="0" smtClean="0">
                        <a:solidFill>
                          <a:srgbClr val="FF505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kern="1200" dirty="0" smtClean="0">
                        <a:solidFill>
                          <a:srgbClr val="FF5050"/>
                        </a:solidFill>
                        <a:effectLst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9150680"/>
                  </a:ext>
                </a:extLst>
              </a:tr>
              <a:tr h="8610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Дальневосточная ипотека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Квартира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dirty="0" smtClean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</a:rPr>
                        <a:t>1,99%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dirty="0" smtClean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</a:rPr>
                        <a:t>0,35%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1" i="0" u="none" strike="noStrike" dirty="0" smtClean="0">
                        <a:solidFill>
                          <a:srgbClr val="FF505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1551622"/>
                  </a:ext>
                </a:extLst>
              </a:tr>
              <a:tr h="7132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Кредит под залог недвижимости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Квартира/ апартаменты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КЗ до </a:t>
                      </a:r>
                      <a:r>
                        <a:rPr lang="ru-RU" sz="800" b="1" i="0" u="none" strike="noStrike" dirty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</a:rPr>
                        <a:t>70%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kern="1200" dirty="0" smtClean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29,9%</a:t>
                      </a:r>
                      <a:endParaRPr lang="ru-RU" sz="800" b="1" i="0" u="none" strike="noStrike" kern="1200" dirty="0">
                        <a:solidFill>
                          <a:srgbClr val="FF5050"/>
                        </a:solidFill>
                        <a:effectLst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</a:rPr>
                        <a:t>27,9%</a:t>
                      </a:r>
                      <a:endParaRPr lang="ru-RU" sz="800" b="1" i="0" u="none" strike="noStrike" dirty="0">
                        <a:solidFill>
                          <a:srgbClr val="FF505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</a:rPr>
                        <a:t>2,99%</a:t>
                      </a:r>
                      <a:r>
                        <a:rPr lang="ru-RU" sz="800" b="1" i="0" u="none" strike="noStrike" baseline="22000" dirty="0" smtClean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</a:rPr>
                        <a:t>2</a:t>
                      </a:r>
                      <a:endParaRPr lang="ru-RU" sz="800" b="1" i="0" u="none" strike="noStrike" dirty="0">
                        <a:solidFill>
                          <a:srgbClr val="FF505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Montserrat" panose="00000500000000000000" pitchFamily="2" charset="-52"/>
                        </a:rPr>
                        <a:t>-</a:t>
                      </a:r>
                      <a:endParaRPr lang="ru-RU" sz="800" b="1" i="0" u="none" strike="noStrike" dirty="0">
                        <a:solidFill>
                          <a:srgbClr val="FF505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5131889"/>
                  </a:ext>
                </a:extLst>
              </a:tr>
              <a:tr h="11081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Рефинансирование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кредита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 под залог недвижимости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Квартира/ апартаменты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КЗ до </a:t>
                      </a:r>
                      <a:r>
                        <a:rPr lang="ru-RU" sz="800" b="1" i="0" u="none" strike="noStrike" dirty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</a:rPr>
                        <a:t>6</a:t>
                      </a:r>
                      <a:r>
                        <a:rPr lang="ru-RU" sz="800" b="1" i="0" u="none" strike="noStrike" dirty="0" smtClean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</a:rPr>
                        <a:t>0</a:t>
                      </a:r>
                      <a:r>
                        <a:rPr lang="ru-RU" sz="800" b="1" i="0" u="none" strike="noStrike" dirty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kern="1200" dirty="0" smtClean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27,9%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smtClean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</a:rPr>
                        <a:t>-</a:t>
                      </a:r>
                      <a:endParaRPr lang="ru-RU" sz="800" b="1" i="0" u="none" strike="noStrike" dirty="0" smtClean="0">
                        <a:solidFill>
                          <a:srgbClr val="FF505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dirty="0" smtClean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</a:rPr>
                        <a:t>0,5%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Montserrat" panose="00000500000000000000" pitchFamily="2" charset="-52"/>
                        </a:rPr>
                        <a:t>Опции снижения ставки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/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(включение в сумму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кредита: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/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</a:b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-52"/>
                        </a:rPr>
                        <a:t>Зарплатный клиент </a:t>
                      </a:r>
                      <a:r>
                        <a:rPr lang="ru-RU" sz="800" b="1" i="0" u="none" strike="noStrike" dirty="0" smtClean="0">
                          <a:solidFill>
                            <a:srgbClr val="FF5050"/>
                          </a:solidFill>
                          <a:effectLst/>
                          <a:latin typeface="Montserrat" panose="00000500000000000000" pitchFamily="2" charset="-52"/>
                        </a:rPr>
                        <a:t>- 0,5%</a:t>
                      </a:r>
                      <a:endParaRPr lang="ru-RU" sz="800" b="1" i="0" u="none" strike="noStrike" kern="1200" dirty="0" smtClean="0">
                        <a:solidFill>
                          <a:srgbClr val="FF5050"/>
                        </a:solidFill>
                        <a:effectLst/>
                        <a:latin typeface="Montserrat" panose="00000500000000000000" pitchFamily="2" charset="-52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036796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994577" y="-4391"/>
            <a:ext cx="2202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5050"/>
                </a:solidFill>
                <a:latin typeface="Montserrat" panose="00000500000000000000" pitchFamily="2" charset="-52"/>
              </a:rPr>
              <a:t>Матрица ставок</a:t>
            </a:r>
            <a:endParaRPr lang="ru-RU" b="1" dirty="0">
              <a:solidFill>
                <a:srgbClr val="FF5050"/>
              </a:solidFill>
              <a:latin typeface="Montserrat" panose="00000500000000000000" pitchFamily="2" charset="-5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5388" y="6249075"/>
            <a:ext cx="117612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baseline="40000" dirty="0" smtClean="0">
                <a:solidFill>
                  <a:srgbClr val="FF5050"/>
                </a:solidFill>
                <a:latin typeface="Montserrat" panose="00000500000000000000" pitchFamily="2" charset="-52"/>
              </a:rPr>
              <a:t>1</a:t>
            </a:r>
            <a:r>
              <a:rPr lang="ru-RU" sz="800" dirty="0" smtClean="0">
                <a:latin typeface="Montserrat" panose="00000500000000000000" pitchFamily="2" charset="-52"/>
              </a:rPr>
              <a:t> Ставка действительна при использовании Акции «Выгодная ипотека с Халвой», в случае Рефинансирования использование Акции невозможно – ставка составит – 27,99% (</a:t>
            </a:r>
            <a:r>
              <a:rPr lang="en-US" sz="800" dirty="0" smtClean="0">
                <a:latin typeface="Montserrat" panose="00000500000000000000" pitchFamily="2" charset="-52"/>
              </a:rPr>
              <a:t>Min</a:t>
            </a:r>
            <a:r>
              <a:rPr lang="ru-RU" sz="800" dirty="0" smtClean="0">
                <a:latin typeface="Montserrat" panose="00000500000000000000" pitchFamily="2" charset="-52"/>
              </a:rPr>
              <a:t> Ставка – 15,49%)</a:t>
            </a:r>
          </a:p>
          <a:p>
            <a:r>
              <a:rPr lang="ru-RU" sz="800" b="1" baseline="40000" dirty="0" smtClean="0">
                <a:solidFill>
                  <a:srgbClr val="FF5050"/>
                </a:solidFill>
                <a:latin typeface="Montserrat" panose="00000500000000000000" pitchFamily="2" charset="-52"/>
              </a:rPr>
              <a:t>2 </a:t>
            </a:r>
            <a:r>
              <a:rPr lang="ru-RU" sz="800" dirty="0" smtClean="0">
                <a:latin typeface="Montserrat" panose="00000500000000000000" pitchFamily="2" charset="-52"/>
              </a:rPr>
              <a:t>Второй </a:t>
            </a:r>
            <a:r>
              <a:rPr lang="ru-RU" sz="800" dirty="0">
                <a:latin typeface="Montserrat" panose="00000500000000000000" pitchFamily="2" charset="-52"/>
              </a:rPr>
              <a:t>год и последующие Страхование жизни составит 1,49% </a:t>
            </a:r>
          </a:p>
        </p:txBody>
      </p:sp>
    </p:spTree>
    <p:extLst>
      <p:ext uri="{BB962C8B-B14F-4D97-AF65-F5344CB8AC3E}">
        <p14:creationId xmlns:p14="http://schemas.microsoft.com/office/powerpoint/2010/main" val="26718643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8104</TotalTime>
  <Words>308</Words>
  <Application>Microsoft Office PowerPoint</Application>
  <PresentationFormat>Широкоэкранный</PresentationFormat>
  <Paragraphs>73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Сайфуллина Светлана Владимировна</dc:creator>
  <cp:lastModifiedBy>Бабенко Дарья Владимировна</cp:lastModifiedBy>
  <cp:revision>98</cp:revision>
  <cp:lastPrinted>2024-04-24T12:10:57Z</cp:lastPrinted>
  <dcterms:created xsi:type="dcterms:W3CDTF">2023-07-31T09:24:57Z</dcterms:created>
  <dcterms:modified xsi:type="dcterms:W3CDTF">2024-10-29T06:24:02Z</dcterms:modified>
</cp:coreProperties>
</file>